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b.upol.cz/" TargetMode="External"/><Relationship Id="rId2" Type="http://schemas.openxmlformats.org/officeDocument/2006/relationships/hyperlink" Target="mailto:bozena.bednarikova@upol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gua-ceca.webnode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84832" y="755905"/>
            <a:ext cx="9419781" cy="1524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altLang="cs-CZ" b="1" dirty="0" err="1"/>
              <a:t>Universitá</a:t>
            </a:r>
            <a:r>
              <a:rPr lang="cs-CZ" altLang="cs-CZ" b="1" dirty="0"/>
              <a:t> </a:t>
            </a:r>
            <a:r>
              <a:rPr lang="cs-CZ" altLang="cs-CZ" b="1" dirty="0" err="1"/>
              <a:t>degli</a:t>
            </a:r>
            <a:r>
              <a:rPr lang="cs-CZ" altLang="cs-CZ" b="1" dirty="0"/>
              <a:t> </a:t>
            </a:r>
            <a:r>
              <a:rPr lang="cs-CZ" altLang="cs-CZ" b="1" dirty="0" err="1"/>
              <a:t>Studi</a:t>
            </a:r>
            <a:r>
              <a:rPr lang="cs-CZ" altLang="cs-CZ" b="1" dirty="0"/>
              <a:t> di </a:t>
            </a:r>
            <a:r>
              <a:rPr lang="cs-CZ" altLang="cs-CZ" b="1" dirty="0" err="1"/>
              <a:t>Udine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12" y="3291840"/>
            <a:ext cx="9236901" cy="3566159"/>
          </a:xfrm>
        </p:spPr>
        <p:txBody>
          <a:bodyPr>
            <a:noAutofit/>
          </a:bodyPr>
          <a:lstStyle/>
          <a:p>
            <a:endParaRPr lang="cs-CZ" sz="4000" dirty="0"/>
          </a:p>
          <a:p>
            <a:r>
              <a:rPr lang="cs-CZ" sz="4000" b="1" dirty="0" smtClean="0">
                <a:solidFill>
                  <a:srgbClr val="C00000"/>
                </a:solidFill>
              </a:rPr>
              <a:t>Přednáška 29. </a:t>
            </a:r>
            <a:r>
              <a:rPr lang="cs-CZ" sz="4000" b="1" dirty="0">
                <a:solidFill>
                  <a:srgbClr val="C00000"/>
                </a:solidFill>
              </a:rPr>
              <a:t>10. 2015</a:t>
            </a:r>
            <a:endParaRPr lang="cs-CZ" sz="4000" b="1" dirty="0" smtClean="0">
              <a:solidFill>
                <a:srgbClr val="C00000"/>
              </a:solidFill>
            </a:endParaRPr>
          </a:p>
          <a:p>
            <a:endParaRPr lang="cs-CZ" sz="4000" dirty="0"/>
          </a:p>
          <a:p>
            <a:r>
              <a:rPr lang="cs-CZ" sz="4000" dirty="0" smtClean="0"/>
              <a:t>Božena Bednaříková</a:t>
            </a:r>
          </a:p>
          <a:p>
            <a:r>
              <a:rPr lang="cs-CZ" sz="4000" dirty="0"/>
              <a:t>FF UP Olomouc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6199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7433" y="185198"/>
            <a:ext cx="8911687" cy="790162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APELATIVA – </a:t>
            </a:r>
            <a:r>
              <a:rPr lang="cs-CZ" b="1" dirty="0" smtClean="0">
                <a:solidFill>
                  <a:srgbClr val="0070C0"/>
                </a:solidFill>
              </a:rPr>
              <a:t>feminina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06880" y="1207008"/>
            <a:ext cx="9797732" cy="5650992"/>
          </a:xfrm>
        </p:spPr>
        <p:txBody>
          <a:bodyPr>
            <a:normAutofit fontScale="92500"/>
          </a:bodyPr>
          <a:lstStyle/>
          <a:p>
            <a:pPr marL="971550" lvl="1" indent="-514350">
              <a:buAutoNum type="arabicParenR"/>
            </a:pPr>
            <a:r>
              <a:rPr lang="cs-CZ" sz="2800" b="1" dirty="0" smtClean="0"/>
              <a:t>typ </a:t>
            </a:r>
            <a:r>
              <a:rPr lang="cs-CZ" sz="2800" b="1" dirty="0"/>
              <a:t>s pozitivní (vokalickou) </a:t>
            </a:r>
            <a:r>
              <a:rPr lang="cs-CZ" sz="2800" b="1" dirty="0" smtClean="0"/>
              <a:t>koncovkou</a:t>
            </a:r>
          </a:p>
          <a:p>
            <a:pPr marL="0" indent="0">
              <a:buNone/>
            </a:pPr>
            <a:r>
              <a:rPr lang="cs-CZ" sz="2800" b="1" dirty="0" smtClean="0"/>
              <a:t>     2) typ </a:t>
            </a:r>
            <a:r>
              <a:rPr lang="cs-CZ" sz="2800" b="1" dirty="0"/>
              <a:t>s nulovou </a:t>
            </a:r>
            <a:r>
              <a:rPr lang="cs-CZ" sz="2800" b="1" dirty="0" smtClean="0"/>
              <a:t>koncovkou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 smtClean="0"/>
              <a:t>Pozn.:</a:t>
            </a:r>
          </a:p>
          <a:p>
            <a:pPr marL="0" indent="0">
              <a:buNone/>
            </a:pPr>
            <a:r>
              <a:rPr lang="cs-CZ" sz="2800" i="1" dirty="0"/>
              <a:t>Tabulka ukazuje i tvar gen. </a:t>
            </a:r>
            <a:r>
              <a:rPr lang="cs-CZ" sz="2800" i="1" dirty="0" err="1"/>
              <a:t>sg</a:t>
            </a:r>
            <a:r>
              <a:rPr lang="cs-CZ" sz="2800" i="1" dirty="0"/>
              <a:t>., podstatný pro typ -Ø, dále, paralelně s maskuliny, tvary </a:t>
            </a:r>
            <a:r>
              <a:rPr lang="cs-CZ" sz="2800" i="1" dirty="0" err="1"/>
              <a:t>acc</a:t>
            </a:r>
            <a:r>
              <a:rPr lang="cs-CZ" sz="2800" i="1" dirty="0"/>
              <a:t>. </a:t>
            </a:r>
            <a:r>
              <a:rPr lang="cs-CZ" sz="2800" i="1" dirty="0" err="1"/>
              <a:t>sg</a:t>
            </a:r>
            <a:r>
              <a:rPr lang="cs-CZ" sz="2800" i="1" dirty="0"/>
              <a:t>. a </a:t>
            </a:r>
            <a:r>
              <a:rPr lang="cs-CZ" sz="2800" i="1" dirty="0" err="1"/>
              <a:t>nom</a:t>
            </a:r>
            <a:r>
              <a:rPr lang="cs-CZ" sz="2800" i="1" dirty="0"/>
              <a:t>. </a:t>
            </a:r>
            <a:r>
              <a:rPr lang="cs-CZ" sz="2800" i="1" dirty="0" err="1"/>
              <a:t>pl</a:t>
            </a:r>
            <a:r>
              <a:rPr lang="cs-CZ" sz="2800" i="1" dirty="0"/>
              <a:t>.  U typu -Ø je gen. </a:t>
            </a:r>
            <a:r>
              <a:rPr lang="cs-CZ" sz="2800" i="1" dirty="0" err="1"/>
              <a:t>sg</a:t>
            </a:r>
            <a:r>
              <a:rPr lang="cs-CZ" sz="2800" i="1" dirty="0"/>
              <a:t>. homomorfní s </a:t>
            </a:r>
            <a:r>
              <a:rPr lang="cs-CZ" sz="2800" i="1" dirty="0" err="1"/>
              <a:t>nom</a:t>
            </a:r>
            <a:r>
              <a:rPr lang="cs-CZ" sz="2800" i="1" dirty="0"/>
              <a:t>., </a:t>
            </a:r>
            <a:r>
              <a:rPr lang="cs-CZ" sz="2800" i="1" dirty="0" err="1"/>
              <a:t>acc</a:t>
            </a:r>
            <a:r>
              <a:rPr lang="cs-CZ" sz="2800" i="1" dirty="0"/>
              <a:t>. a </a:t>
            </a:r>
            <a:r>
              <a:rPr lang="cs-CZ" sz="2800" i="1" dirty="0" err="1"/>
              <a:t>voc</a:t>
            </a:r>
            <a:r>
              <a:rPr lang="cs-CZ" sz="2800" i="1" dirty="0"/>
              <a:t>. </a:t>
            </a:r>
            <a:r>
              <a:rPr lang="cs-CZ" sz="2800" i="1" dirty="0" err="1"/>
              <a:t>pl</a:t>
            </a:r>
            <a:r>
              <a:rPr lang="cs-CZ" sz="2800" i="1" dirty="0"/>
              <a:t>. „Citlivé“ tvary pro odlišení typu PÍSEŇ a KOST jsou vedle gen. </a:t>
            </a:r>
            <a:r>
              <a:rPr lang="cs-CZ" sz="2800" i="1" dirty="0" err="1"/>
              <a:t>sg</a:t>
            </a:r>
            <a:r>
              <a:rPr lang="cs-CZ" sz="2800" i="1" dirty="0"/>
              <a:t>. i dat., </a:t>
            </a:r>
            <a:r>
              <a:rPr lang="cs-CZ" sz="2800" i="1" dirty="0" err="1"/>
              <a:t>loc</a:t>
            </a:r>
            <a:r>
              <a:rPr lang="cs-CZ" sz="2800" i="1" dirty="0"/>
              <a:t>. a </a:t>
            </a:r>
            <a:r>
              <a:rPr lang="cs-CZ" sz="2800" i="1" dirty="0" err="1"/>
              <a:t>instr</a:t>
            </a:r>
            <a:r>
              <a:rPr lang="cs-CZ" sz="2800" i="1" dirty="0"/>
              <a:t>. </a:t>
            </a:r>
            <a:r>
              <a:rPr lang="cs-CZ" sz="2800" i="1" dirty="0" err="1"/>
              <a:t>pl</a:t>
            </a:r>
            <a:r>
              <a:rPr lang="cs-CZ" sz="2800" i="1" dirty="0"/>
              <a:t>. (v těchto tvarech se vyskytují někdy dublety, ale ještě častěji tvary náležející typu „konkurenčnímu“, svědčící o vývojovém pohybu v tomto substantivním typu).</a:t>
            </a:r>
          </a:p>
          <a:p>
            <a:pPr marL="0" indent="0">
              <a:buNone/>
            </a:pPr>
            <a:r>
              <a:rPr lang="cs-CZ" sz="2800" b="1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668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342786"/>
              </p:ext>
            </p:extLst>
          </p:nvPr>
        </p:nvGraphicFramePr>
        <p:xfrm>
          <a:off x="755904" y="256031"/>
          <a:ext cx="11009374" cy="64129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01396"/>
                <a:gridCol w="2201396"/>
                <a:gridCol w="2201396"/>
                <a:gridCol w="2202593"/>
                <a:gridCol w="2202593"/>
              </a:tblGrid>
              <a:tr h="400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typ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-Ø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-Ø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0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PÍSEŇ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0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píseň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62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gen.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písně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kosti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(lodi, lodě)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0081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acc.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píseň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kost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62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</a:rPr>
                        <a:t>nom</a:t>
                      </a:r>
                      <a:r>
                        <a:rPr lang="cs-CZ" sz="1200" dirty="0">
                          <a:effectLst/>
                        </a:rPr>
                        <a:t>. </a:t>
                      </a:r>
                      <a:r>
                        <a:rPr lang="cs-CZ" sz="1200" dirty="0" err="1">
                          <a:effectLst/>
                        </a:rPr>
                        <a:t>pl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kosti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(lodi, lodě)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243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dat. pl.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ženám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růžím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písním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kostem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(velmocem, velmocím)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0243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loc. pl.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ženách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růžích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písních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kostech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(velmocech, velmocích)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162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instr. pl.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ženami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růžemi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písněmi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kostmi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(velmocemi)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47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8536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Komentář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1070" y="1458842"/>
            <a:ext cx="9395396" cy="5399158"/>
          </a:xfrm>
        </p:spPr>
        <p:txBody>
          <a:bodyPr>
            <a:normAutofit/>
          </a:bodyPr>
          <a:lstStyle/>
          <a:p>
            <a:r>
              <a:rPr lang="cs-CZ" sz="2800" dirty="0"/>
              <a:t>Typ s vokalickou koncovkou v </a:t>
            </a:r>
            <a:r>
              <a:rPr lang="cs-CZ" sz="2800" dirty="0" err="1"/>
              <a:t>nom</a:t>
            </a:r>
            <a:r>
              <a:rPr lang="cs-CZ" sz="2800" dirty="0"/>
              <a:t>. </a:t>
            </a:r>
            <a:r>
              <a:rPr lang="cs-CZ" sz="2800" dirty="0" err="1"/>
              <a:t>sg</a:t>
            </a:r>
            <a:r>
              <a:rPr lang="cs-CZ" sz="2800" dirty="0"/>
              <a:t>. se dělí dle podoby této koncovky na typ </a:t>
            </a:r>
            <a:r>
              <a:rPr lang="cs-CZ" sz="2800" i="1" dirty="0"/>
              <a:t>-a</a:t>
            </a:r>
            <a:r>
              <a:rPr lang="cs-CZ" sz="2800" dirty="0"/>
              <a:t> (ŽENA)  a typ </a:t>
            </a:r>
            <a:r>
              <a:rPr lang="cs-CZ" sz="2800" i="1" dirty="0"/>
              <a:t>-e</a:t>
            </a:r>
            <a:r>
              <a:rPr lang="cs-CZ" sz="2800" dirty="0"/>
              <a:t> (RŮŽE). V typu s nulovou koncovkou pak nastupuje ještě další kritérium, a to tzv. opěrný tvar, tj. gen. </a:t>
            </a:r>
            <a:r>
              <a:rPr lang="cs-CZ" sz="2800" dirty="0" err="1"/>
              <a:t>sg</a:t>
            </a:r>
            <a:r>
              <a:rPr lang="cs-CZ" sz="2800" dirty="0"/>
              <a:t>. (</a:t>
            </a:r>
            <a:r>
              <a:rPr lang="cs-CZ" sz="2800" i="1" dirty="0"/>
              <a:t>-e, </a:t>
            </a:r>
            <a:r>
              <a:rPr lang="cs-CZ" sz="2800" dirty="0"/>
              <a:t>nebo </a:t>
            </a:r>
            <a:r>
              <a:rPr lang="cs-CZ" sz="2800" i="1" dirty="0"/>
              <a:t>-i</a:t>
            </a:r>
            <a:r>
              <a:rPr lang="cs-CZ" sz="2800" dirty="0"/>
              <a:t>). Dělení podle opěrného tvaru však není zcela jednoznačné, protože oba typy se vzájemně prolínají, a to většinou ve směru k typu s gen. </a:t>
            </a:r>
            <a:r>
              <a:rPr lang="cs-CZ" sz="2800" dirty="0" err="1"/>
              <a:t>sg</a:t>
            </a:r>
            <a:r>
              <a:rPr lang="cs-CZ" sz="2800" dirty="0"/>
              <a:t>. na </a:t>
            </a:r>
            <a:r>
              <a:rPr lang="cs-CZ" sz="2800" i="1" dirty="0"/>
              <a:t>-e.</a:t>
            </a:r>
            <a:r>
              <a:rPr lang="cs-CZ" sz="2800" dirty="0"/>
              <a:t> Typ s gen. </a:t>
            </a:r>
            <a:r>
              <a:rPr lang="cs-CZ" sz="2800" dirty="0" err="1"/>
              <a:t>sg</a:t>
            </a:r>
            <a:r>
              <a:rPr lang="cs-CZ" sz="2800" dirty="0"/>
              <a:t>. na </a:t>
            </a:r>
            <a:r>
              <a:rPr lang="cs-CZ" sz="2800" i="1" dirty="0"/>
              <a:t>-i</a:t>
            </a:r>
            <a:r>
              <a:rPr lang="cs-CZ" sz="2800" dirty="0"/>
              <a:t>, je vývojově starší, před zánikem ho chrání především produktivní slovotvorná přípona </a:t>
            </a:r>
            <a:r>
              <a:rPr lang="cs-CZ" sz="2800" i="1" dirty="0"/>
              <a:t>-</a:t>
            </a:r>
            <a:r>
              <a:rPr lang="cs-CZ" sz="2800" i="1" dirty="0" err="1"/>
              <a:t>ost</a:t>
            </a:r>
            <a:r>
              <a:rPr lang="cs-CZ" sz="2800" i="1" dirty="0"/>
              <a:t>(Ø) </a:t>
            </a:r>
            <a:r>
              <a:rPr lang="cs-CZ" sz="2800" dirty="0"/>
              <a:t>(</a:t>
            </a:r>
            <a:r>
              <a:rPr lang="cs-CZ" sz="2800" i="1" dirty="0"/>
              <a:t>rychlost, porodnost</a:t>
            </a:r>
            <a:r>
              <a:rPr lang="cs-CZ" sz="2800" dirty="0"/>
              <a:t>).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9552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292608"/>
            <a:ext cx="8911687" cy="82905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APELATIVA – </a:t>
            </a:r>
            <a:r>
              <a:rPr lang="cs-CZ" b="1" dirty="0" smtClean="0">
                <a:solidFill>
                  <a:srgbClr val="0070C0"/>
                </a:solidFill>
              </a:rPr>
              <a:t>neutra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305592"/>
              </p:ext>
            </p:extLst>
          </p:nvPr>
        </p:nvGraphicFramePr>
        <p:xfrm>
          <a:off x="792479" y="1121664"/>
          <a:ext cx="11143488" cy="56448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28214"/>
                <a:gridCol w="2228214"/>
                <a:gridCol w="2228214"/>
                <a:gridCol w="2229423"/>
                <a:gridCol w="2229423"/>
              </a:tblGrid>
              <a:tr h="9264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typ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-e (-et-/-at-)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6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MĚSTO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KUŘE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6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město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kuře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6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gen.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města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kuřete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66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acc.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město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kuře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stavení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117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nom. pl.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města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moře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kuřata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stavení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6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85344"/>
            <a:ext cx="8911687" cy="5974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Komentář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58112" y="682752"/>
            <a:ext cx="10094976" cy="6175248"/>
          </a:xfrm>
        </p:spPr>
        <p:txBody>
          <a:bodyPr/>
          <a:lstStyle/>
          <a:p>
            <a:r>
              <a:rPr lang="cs-CZ" sz="2400" dirty="0"/>
              <a:t>Kritériem pro dělení neuter do deklinačních typů je opět podoba tvarotvorného formantu v </a:t>
            </a:r>
            <a:r>
              <a:rPr lang="cs-CZ" sz="2400" dirty="0" err="1"/>
              <a:t>nom</a:t>
            </a:r>
            <a:r>
              <a:rPr lang="cs-CZ" sz="2400" dirty="0"/>
              <a:t>. </a:t>
            </a:r>
            <a:r>
              <a:rPr lang="cs-CZ" sz="2400" dirty="0" err="1"/>
              <a:t>sg</a:t>
            </a:r>
            <a:r>
              <a:rPr lang="cs-CZ" sz="2400" dirty="0"/>
              <a:t>. (koncovka v </a:t>
            </a:r>
            <a:r>
              <a:rPr lang="cs-CZ" sz="2400" dirty="0" err="1"/>
              <a:t>nom</a:t>
            </a:r>
            <a:r>
              <a:rPr lang="cs-CZ" sz="2400" dirty="0"/>
              <a:t>. </a:t>
            </a:r>
            <a:r>
              <a:rPr lang="cs-CZ" sz="2400" dirty="0" err="1"/>
              <a:t>sg</a:t>
            </a:r>
            <a:r>
              <a:rPr lang="cs-CZ" sz="2400" dirty="0"/>
              <a:t>.). Z tohoto hlediska představují česká neutra typ jediný, typ s pozitivní (vokalickou) koncovkou. Ta je ovšem trojí: </a:t>
            </a:r>
            <a:r>
              <a:rPr lang="cs-CZ" sz="2400" i="1" dirty="0"/>
              <a:t>-o </a:t>
            </a:r>
            <a:r>
              <a:rPr lang="cs-CZ" sz="2400" dirty="0"/>
              <a:t>(typ MĚSTO), </a:t>
            </a:r>
            <a:r>
              <a:rPr lang="cs-CZ" sz="2400" i="1" dirty="0"/>
              <a:t>-e </a:t>
            </a:r>
            <a:r>
              <a:rPr lang="cs-CZ" sz="2400" dirty="0"/>
              <a:t>(typ MOŘE), </a:t>
            </a:r>
            <a:r>
              <a:rPr lang="cs-CZ" sz="2400" i="1" dirty="0"/>
              <a:t>-í </a:t>
            </a:r>
            <a:r>
              <a:rPr lang="cs-CZ" sz="2400" dirty="0"/>
              <a:t>(typ STAVENÍ). K nim se řadí ještě tzv. smíšený typ KUŘE, který v </a:t>
            </a:r>
            <a:r>
              <a:rPr lang="cs-CZ" sz="2400" dirty="0" err="1"/>
              <a:t>sg</a:t>
            </a:r>
            <a:r>
              <a:rPr lang="cs-CZ" sz="2400" dirty="0"/>
              <a:t>. rozšiřuje svou tvarotvornou bázi o kmenotvornou příponu </a:t>
            </a:r>
            <a:r>
              <a:rPr lang="cs-CZ" sz="2400" i="1" dirty="0"/>
              <a:t>-et-. </a:t>
            </a:r>
            <a:r>
              <a:rPr lang="cs-CZ" sz="2400" dirty="0"/>
              <a:t>Koncovky má v </a:t>
            </a:r>
            <a:r>
              <a:rPr lang="cs-CZ" sz="2400" dirty="0" err="1"/>
              <a:t>sg</a:t>
            </a:r>
            <a:r>
              <a:rPr lang="cs-CZ" sz="2400" dirty="0"/>
              <a:t>. jako typ MOŘE</a:t>
            </a:r>
            <a:r>
              <a:rPr lang="cs-CZ" sz="2400" i="1" dirty="0"/>
              <a:t>. </a:t>
            </a:r>
            <a:r>
              <a:rPr lang="cs-CZ" sz="2400" dirty="0"/>
              <a:t>V </a:t>
            </a:r>
            <a:r>
              <a:rPr lang="cs-CZ" sz="2400" dirty="0" err="1"/>
              <a:t>pl</a:t>
            </a:r>
            <a:r>
              <a:rPr lang="cs-CZ" sz="2400" dirty="0"/>
              <a:t>. je jeho tvarotvorná báze rozšířena o kmenotvornou příponu </a:t>
            </a:r>
            <a:r>
              <a:rPr lang="cs-CZ" sz="2400" i="1" dirty="0"/>
              <a:t>-</a:t>
            </a:r>
            <a:r>
              <a:rPr lang="cs-CZ" sz="2400" i="1" dirty="0" err="1"/>
              <a:t>at</a:t>
            </a:r>
            <a:r>
              <a:rPr lang="cs-CZ" sz="2400" i="1" dirty="0"/>
              <a:t>- </a:t>
            </a:r>
            <a:r>
              <a:rPr lang="cs-CZ" sz="2400" dirty="0"/>
              <a:t>, koncovky jsou však dle typu MĚSTO. Dále sem patří dnes již neživý typ BŘÍMĚ, rozšiřující tvarotvornou bázi o kmenotvornou příponu </a:t>
            </a:r>
            <a:r>
              <a:rPr lang="cs-CZ" sz="2400" i="1" dirty="0"/>
              <a:t>–en-. </a:t>
            </a:r>
            <a:r>
              <a:rPr lang="cs-CZ" sz="2400" dirty="0"/>
              <a:t>Tyto tvary však dnes již ustupují ve prospěch typu MĚSTO (dle novotvaru </a:t>
            </a:r>
            <a:r>
              <a:rPr lang="cs-CZ" sz="2400" i="1" dirty="0"/>
              <a:t>břemeno</a:t>
            </a:r>
            <a:r>
              <a:rPr lang="cs-CZ" sz="2400" dirty="0"/>
              <a:t>), původní tvary gen., dat. a </a:t>
            </a:r>
            <a:r>
              <a:rPr lang="cs-CZ" sz="2400" dirty="0" err="1"/>
              <a:t>loc</a:t>
            </a:r>
            <a:r>
              <a:rPr lang="cs-CZ" sz="2400" dirty="0"/>
              <a:t>. </a:t>
            </a:r>
            <a:r>
              <a:rPr lang="cs-CZ" sz="2400" dirty="0" err="1"/>
              <a:t>sg</a:t>
            </a:r>
            <a:r>
              <a:rPr lang="cs-CZ" sz="2400" dirty="0"/>
              <a:t>. jsou hodnoceny jako příznakové, knižní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Pozn.: </a:t>
            </a:r>
            <a:endParaRPr lang="cs-CZ" sz="2400" dirty="0"/>
          </a:p>
          <a:p>
            <a:pPr marL="0" indent="0">
              <a:buNone/>
            </a:pPr>
            <a:r>
              <a:rPr lang="cs-CZ" sz="2000" i="1" dirty="0"/>
              <a:t>V tabulce uvedené tvary gen. </a:t>
            </a:r>
            <a:r>
              <a:rPr lang="cs-CZ" sz="2000" i="1" dirty="0" err="1"/>
              <a:t>sg</a:t>
            </a:r>
            <a:r>
              <a:rPr lang="cs-CZ" sz="2000" i="1" dirty="0"/>
              <a:t>. jsou relevantní pouze pro typ KUŘE, ostatní tvary jsou uvedeny jen pro zachování paralelismu s tabulkou pro maskulina.</a:t>
            </a:r>
          </a:p>
          <a:p>
            <a:pPr marL="0" indent="0">
              <a:buNone/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0662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678680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>
                <a:hlinkClick r:id="rId2"/>
              </a:rPr>
              <a:t>bozena.bednarikova@upol.cz</a:t>
            </a:r>
            <a:endParaRPr lang="cs-CZ" sz="2600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3600" dirty="0" smtClean="0"/>
              <a:t>Katedra bohemistiky</a:t>
            </a:r>
          </a:p>
          <a:p>
            <a:r>
              <a:rPr lang="cs-CZ" sz="3600" dirty="0" smtClean="0"/>
              <a:t>Filozofická fakulta</a:t>
            </a:r>
          </a:p>
          <a:p>
            <a:r>
              <a:rPr lang="cs-CZ" sz="3600" dirty="0" smtClean="0"/>
              <a:t>Univerzita Palackého, Olomouc/</a:t>
            </a:r>
            <a:r>
              <a:rPr lang="cs-CZ" sz="3600" dirty="0" err="1" smtClean="0"/>
              <a:t>Cz</a:t>
            </a:r>
            <a:endParaRPr lang="cs-CZ" sz="3600" dirty="0" smtClean="0"/>
          </a:p>
          <a:p>
            <a:endParaRPr lang="cs-CZ" sz="3600" dirty="0"/>
          </a:p>
          <a:p>
            <a:r>
              <a:rPr lang="cs-CZ" sz="3600" dirty="0" smtClean="0">
                <a:hlinkClick r:id="rId3"/>
              </a:rPr>
              <a:t>www.kb.upol.cz</a:t>
            </a:r>
            <a:endParaRPr lang="cs-CZ" sz="3600" dirty="0" smtClean="0"/>
          </a:p>
          <a:p>
            <a:r>
              <a:rPr lang="cs-CZ" altLang="cs-CZ" sz="3600" dirty="0" smtClean="0">
                <a:hlinkClick r:id="rId4"/>
              </a:rPr>
              <a:t>www.lingua-ceca.webnode.cz</a:t>
            </a:r>
            <a:endParaRPr lang="cs-CZ" altLang="cs-CZ" sz="3600" dirty="0" smtClean="0"/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61197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rgbClr val="C00000"/>
                </a:solidFill>
              </a:rPr>
              <a:t>DEKLINACE českých substantiv</a:t>
            </a:r>
            <a:endParaRPr lang="cs-CZ" sz="44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18944" y="2023872"/>
            <a:ext cx="9163748" cy="4484758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Substantivní flexe – rodový princip</a:t>
            </a:r>
          </a:p>
          <a:p>
            <a:r>
              <a:rPr lang="cs-CZ" sz="4000" b="1" dirty="0" smtClean="0"/>
              <a:t>Tzv. opěrný tvar (gen. </a:t>
            </a:r>
            <a:r>
              <a:rPr lang="cs-CZ" sz="4000" b="1" dirty="0" err="1" smtClean="0"/>
              <a:t>sg</a:t>
            </a:r>
            <a:r>
              <a:rPr lang="cs-CZ" sz="4000" b="1" dirty="0" smtClean="0"/>
              <a:t>.)</a:t>
            </a:r>
          </a:p>
          <a:p>
            <a:r>
              <a:rPr lang="cs-CZ" sz="4000" b="1" dirty="0" smtClean="0"/>
              <a:t>Deklinační typy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27436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</a:t>
            </a:r>
            <a:r>
              <a:rPr lang="cs-CZ" sz="4000" b="1" dirty="0" smtClean="0"/>
              <a:t>JMENNÝ ROD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4"/>
            <a:ext cx="8748712" cy="5373687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cs-CZ" sz="2400" dirty="0"/>
              <a:t>GENUS X SEXUS (gramatický rod x přirozený rod)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/>
              <a:t>korespondence? – částečná 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sz="2400" dirty="0"/>
              <a:t>Pozn.: substantiva označující </a:t>
            </a:r>
            <a:r>
              <a:rPr lang="cs-CZ" sz="2400" u="sng" dirty="0"/>
              <a:t>živé bytosti</a:t>
            </a:r>
            <a:r>
              <a:rPr lang="cs-CZ" sz="2400" dirty="0"/>
              <a:t> odráží gramatický rod i rozdíl v rodu přirozeném (tj. rozdíly v pohlaví). Většina českých substantiv (apelativ) má však </a:t>
            </a:r>
            <a:r>
              <a:rPr lang="cs-CZ" sz="2400" b="1" dirty="0"/>
              <a:t>rod konvenční.</a:t>
            </a:r>
          </a:p>
          <a:p>
            <a:pPr marL="609600" indent="-609600">
              <a:lnSpc>
                <a:spcPct val="90000"/>
              </a:lnSpc>
              <a:buNone/>
            </a:pPr>
            <a:endParaRPr lang="cs-CZ" sz="2400" b="1" dirty="0"/>
          </a:p>
          <a:p>
            <a:pPr marL="609600" indent="-609600">
              <a:lnSpc>
                <a:spcPct val="90000"/>
              </a:lnSpc>
            </a:pPr>
            <a:r>
              <a:rPr lang="cs-CZ" sz="2400" b="1" dirty="0" err="1">
                <a:solidFill>
                  <a:srgbClr val="FF3300"/>
                </a:solidFill>
              </a:rPr>
              <a:t>nom</a:t>
            </a:r>
            <a:r>
              <a:rPr lang="cs-CZ" sz="2400" b="1" dirty="0">
                <a:solidFill>
                  <a:srgbClr val="FF3300"/>
                </a:solidFill>
              </a:rPr>
              <a:t>. </a:t>
            </a:r>
            <a:r>
              <a:rPr lang="cs-CZ" sz="2400" b="1" dirty="0" err="1">
                <a:solidFill>
                  <a:srgbClr val="FF3300"/>
                </a:solidFill>
              </a:rPr>
              <a:t>sg</a:t>
            </a:r>
            <a:r>
              <a:rPr lang="cs-CZ" sz="2400" b="1" dirty="0">
                <a:solidFill>
                  <a:srgbClr val="FF3300"/>
                </a:solidFill>
              </a:rPr>
              <a:t>.: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sz="2400" dirty="0"/>
              <a:t>- </a:t>
            </a:r>
            <a:r>
              <a:rPr lang="cs-CZ" sz="2400" b="1" dirty="0">
                <a:solidFill>
                  <a:srgbClr val="0066FF"/>
                </a:solidFill>
              </a:rPr>
              <a:t>funkce reprezentativní</a:t>
            </a:r>
            <a:r>
              <a:rPr lang="cs-CZ" sz="2400" dirty="0"/>
              <a:t> – zastupuje celé substantivní paradigma a slouží jako tvar </a:t>
            </a:r>
            <a:r>
              <a:rPr lang="cs-CZ" sz="2400" u="sng" dirty="0"/>
              <a:t>slovníkový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cs-CZ" sz="2400" dirty="0"/>
              <a:t>- </a:t>
            </a:r>
            <a:r>
              <a:rPr lang="cs-CZ" sz="2400" b="1" dirty="0">
                <a:solidFill>
                  <a:srgbClr val="FF3300"/>
                </a:solidFill>
              </a:rPr>
              <a:t>funkce rodově rozlišovací</a:t>
            </a:r>
            <a:r>
              <a:rPr lang="cs-CZ" sz="2400" dirty="0"/>
              <a:t> – každé substantivum zařazeno k jednomu ze tří rodů (u maskulin relevantní i zařazení do souboru maskulin životných, nebo neživotných)</a:t>
            </a:r>
          </a:p>
        </p:txBody>
      </p:sp>
    </p:spTree>
    <p:extLst>
      <p:ext uri="{BB962C8B-B14F-4D97-AF65-F5344CB8AC3E}">
        <p14:creationId xmlns:p14="http://schemas.microsoft.com/office/powerpoint/2010/main" val="88496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60351"/>
            <a:ext cx="8280400" cy="1090613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cs-CZ" smtClean="0"/>
              <a:t>Vztah formy nom. sg.</a:t>
            </a:r>
            <a:br>
              <a:rPr lang="cs-CZ" smtClean="0"/>
            </a:br>
            <a:r>
              <a:rPr lang="cs-CZ" smtClean="0"/>
              <a:t> a gramatického rodu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600200"/>
            <a:ext cx="8291512" cy="506888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3200" b="1" i="1" dirty="0" smtClean="0">
                <a:solidFill>
                  <a:srgbClr val="0066FF"/>
                </a:solidFill>
              </a:rPr>
              <a:t>-Ø</a:t>
            </a:r>
            <a:r>
              <a:rPr lang="cs-CZ" sz="3200" dirty="0" smtClean="0"/>
              <a:t>, tj. nulová koncovka (po konsonantické finále tvarotvorné báze) → většinou maskulinum</a:t>
            </a:r>
          </a:p>
          <a:p>
            <a:pPr marL="609600" indent="-609600">
              <a:lnSpc>
                <a:spcPct val="90000"/>
              </a:lnSpc>
            </a:pPr>
            <a:r>
              <a:rPr lang="cs-CZ" sz="3200" b="1" i="1" dirty="0" smtClean="0">
                <a:solidFill>
                  <a:srgbClr val="FF3300"/>
                </a:solidFill>
              </a:rPr>
              <a:t>-a</a:t>
            </a:r>
            <a:r>
              <a:rPr lang="cs-CZ" sz="3200" dirty="0" smtClean="0"/>
              <a:t> → většinou femininum</a:t>
            </a:r>
          </a:p>
          <a:p>
            <a:pPr marL="609600" indent="-609600">
              <a:lnSpc>
                <a:spcPct val="90000"/>
              </a:lnSpc>
            </a:pPr>
            <a:r>
              <a:rPr lang="cs-CZ" sz="3200" b="1" i="1" dirty="0" smtClean="0">
                <a:solidFill>
                  <a:srgbClr val="006600"/>
                </a:solidFill>
              </a:rPr>
              <a:t>-o</a:t>
            </a:r>
            <a:r>
              <a:rPr lang="cs-CZ" sz="3200" dirty="0" smtClean="0"/>
              <a:t> → většinou neutrum</a:t>
            </a:r>
          </a:p>
          <a:p>
            <a:pPr marL="609600" indent="-609600">
              <a:lnSpc>
                <a:spcPct val="90000"/>
              </a:lnSpc>
            </a:pPr>
            <a:r>
              <a:rPr lang="cs-CZ" sz="3200" b="1" i="1" dirty="0" smtClean="0">
                <a:solidFill>
                  <a:srgbClr val="006600"/>
                </a:solidFill>
              </a:rPr>
              <a:t>-í</a:t>
            </a:r>
            <a:r>
              <a:rPr lang="cs-CZ" sz="3200" dirty="0" smtClean="0"/>
              <a:t> → většinou neutrum</a:t>
            </a:r>
          </a:p>
          <a:p>
            <a:pPr marL="609600" indent="-609600">
              <a:lnSpc>
                <a:spcPct val="90000"/>
              </a:lnSpc>
            </a:pPr>
            <a:r>
              <a:rPr lang="cs-CZ" sz="3200" b="1" i="1" dirty="0" smtClean="0">
                <a:solidFill>
                  <a:srgbClr val="FF3300"/>
                </a:solidFill>
              </a:rPr>
              <a:t>-e</a:t>
            </a:r>
            <a:r>
              <a:rPr lang="cs-CZ" sz="3200" dirty="0" smtClean="0"/>
              <a:t> → častěji femininum, řidčeji maskulinum životné (</a:t>
            </a:r>
            <a:r>
              <a:rPr lang="cs-CZ" sz="3200" dirty="0" err="1" smtClean="0"/>
              <a:t>animatum</a:t>
            </a:r>
            <a:r>
              <a:rPr lang="cs-CZ" sz="3200" dirty="0" smtClean="0"/>
              <a:t>), popř. neutrum</a:t>
            </a:r>
          </a:p>
          <a:p>
            <a:pPr marL="609600" indent="-609600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966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Tzv. tvar opěrný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0014" y="1600200"/>
            <a:ext cx="7570787" cy="5257800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většinou tvar gen. </a:t>
            </a:r>
            <a:r>
              <a:rPr lang="cs-CZ" sz="2800" dirty="0" err="1"/>
              <a:t>sg</a:t>
            </a:r>
            <a:r>
              <a:rPr lang="cs-CZ" sz="2800" dirty="0"/>
              <a:t>. </a:t>
            </a:r>
          </a:p>
          <a:p>
            <a:r>
              <a:rPr lang="cs-CZ" sz="2800" dirty="0"/>
              <a:t>morfonologický charakter finálního konsonantu tvarotvorné báze</a:t>
            </a:r>
          </a:p>
          <a:p>
            <a:pPr>
              <a:buFontTx/>
              <a:buNone/>
            </a:pPr>
            <a:r>
              <a:rPr lang="cs-CZ" sz="2800" dirty="0">
                <a:cs typeface="Arial" panose="020B0604020202020204" pitchFamily="34" charset="0"/>
              </a:rPr>
              <a:t>→ </a:t>
            </a:r>
            <a:r>
              <a:rPr lang="cs-CZ" sz="2800" dirty="0"/>
              <a:t>tradičně se rozlišuje tzv. tvrdé a měkké skloňování</a:t>
            </a:r>
          </a:p>
          <a:p>
            <a:pPr>
              <a:buFontTx/>
              <a:buNone/>
            </a:pPr>
            <a:r>
              <a:rPr lang="cs-CZ" sz="2800" b="1" i="1" dirty="0">
                <a:solidFill>
                  <a:srgbClr val="0066FF"/>
                </a:solidFill>
              </a:rPr>
              <a:t>strom </a:t>
            </a:r>
            <a:r>
              <a:rPr lang="cs-CZ" sz="2800" b="1" dirty="0">
                <a:solidFill>
                  <a:srgbClr val="0066FF"/>
                </a:solidFill>
              </a:rPr>
              <a:t>x</a:t>
            </a:r>
            <a:r>
              <a:rPr lang="cs-CZ" sz="2800" b="1" i="1" dirty="0">
                <a:solidFill>
                  <a:srgbClr val="0066FF"/>
                </a:solidFill>
              </a:rPr>
              <a:t> </a:t>
            </a:r>
            <a:r>
              <a:rPr lang="cs-CZ" sz="2800" b="1" i="1" dirty="0">
                <a:solidFill>
                  <a:srgbClr val="006600"/>
                </a:solidFill>
              </a:rPr>
              <a:t>keř</a:t>
            </a:r>
            <a:endParaRPr lang="cs-CZ" sz="2800" b="1" dirty="0">
              <a:solidFill>
                <a:srgbClr val="006600"/>
              </a:solidFill>
            </a:endParaRPr>
          </a:p>
          <a:p>
            <a:r>
              <a:rPr lang="cs-CZ" sz="2800" dirty="0" err="1"/>
              <a:t>nom</a:t>
            </a:r>
            <a:r>
              <a:rPr lang="cs-CZ" sz="2800" dirty="0"/>
              <a:t>. </a:t>
            </a:r>
            <a:r>
              <a:rPr lang="cs-CZ" sz="2800" dirty="0" err="1"/>
              <a:t>sg</a:t>
            </a:r>
            <a:r>
              <a:rPr lang="cs-CZ" sz="2800" dirty="0"/>
              <a:t>. </a:t>
            </a:r>
            <a:r>
              <a:rPr lang="cs-CZ" sz="2800" b="1" i="1" dirty="0">
                <a:solidFill>
                  <a:srgbClr val="0066FF"/>
                </a:solidFill>
              </a:rPr>
              <a:t>-Ø</a:t>
            </a:r>
            <a:r>
              <a:rPr lang="cs-CZ" sz="2800" i="1" dirty="0"/>
              <a:t> = </a:t>
            </a:r>
            <a:r>
              <a:rPr lang="cs-CZ" sz="2800" b="1" i="1" dirty="0">
                <a:solidFill>
                  <a:srgbClr val="006600"/>
                </a:solidFill>
              </a:rPr>
              <a:t>-Ø</a:t>
            </a:r>
            <a:r>
              <a:rPr lang="cs-CZ" sz="2800" i="1" dirty="0"/>
              <a:t> </a:t>
            </a:r>
            <a:r>
              <a:rPr lang="cs-CZ" sz="2800" dirty="0"/>
              <a:t>(</a:t>
            </a:r>
            <a:r>
              <a:rPr lang="cs-CZ" sz="2800" dirty="0" err="1"/>
              <a:t>mask</a:t>
            </a:r>
            <a:r>
              <a:rPr lang="cs-CZ" sz="2800" dirty="0"/>
              <a:t>. </a:t>
            </a:r>
            <a:r>
              <a:rPr lang="cs-CZ" sz="2800" dirty="0" err="1"/>
              <a:t>inanimatum</a:t>
            </a:r>
            <a:r>
              <a:rPr lang="cs-CZ" sz="2800" dirty="0"/>
              <a:t>, neživotné)</a:t>
            </a:r>
          </a:p>
          <a:p>
            <a:r>
              <a:rPr lang="cs-CZ" sz="2800" dirty="0"/>
              <a:t>gen. </a:t>
            </a:r>
            <a:r>
              <a:rPr lang="cs-CZ" sz="2800" dirty="0" err="1"/>
              <a:t>sg</a:t>
            </a:r>
            <a:r>
              <a:rPr lang="cs-CZ" sz="2800" dirty="0"/>
              <a:t>. </a:t>
            </a:r>
            <a:r>
              <a:rPr lang="cs-CZ" sz="2800" b="1" i="1" dirty="0">
                <a:solidFill>
                  <a:srgbClr val="0066FF"/>
                </a:solidFill>
              </a:rPr>
              <a:t>-u</a:t>
            </a:r>
            <a:r>
              <a:rPr lang="cs-CZ" sz="2800" i="1" dirty="0"/>
              <a:t> </a:t>
            </a:r>
            <a:r>
              <a:rPr lang="cs-CZ" sz="2800" dirty="0"/>
              <a:t>x</a:t>
            </a:r>
            <a:r>
              <a:rPr lang="cs-CZ" sz="2800" i="1" dirty="0"/>
              <a:t> </a:t>
            </a:r>
            <a:r>
              <a:rPr lang="cs-CZ" sz="2800" b="1" i="1" dirty="0">
                <a:solidFill>
                  <a:srgbClr val="006600"/>
                </a:solidFill>
              </a:rPr>
              <a:t>-e</a:t>
            </a:r>
            <a:endParaRPr lang="cs-CZ" sz="2800" b="1" dirty="0">
              <a:solidFill>
                <a:srgbClr val="006600"/>
              </a:solidFill>
            </a:endParaRPr>
          </a:p>
          <a:p>
            <a:r>
              <a:rPr lang="cs-CZ" sz="2800" b="1" dirty="0">
                <a:solidFill>
                  <a:srgbClr val="0066FF"/>
                </a:solidFill>
              </a:rPr>
              <a:t>HRAD</a:t>
            </a:r>
            <a:r>
              <a:rPr lang="cs-CZ" sz="2800" dirty="0"/>
              <a:t> X </a:t>
            </a:r>
            <a:r>
              <a:rPr lang="cs-CZ" sz="2800" b="1" dirty="0">
                <a:solidFill>
                  <a:srgbClr val="006600"/>
                </a:solidFill>
              </a:rPr>
              <a:t>STROJ</a:t>
            </a:r>
            <a:r>
              <a:rPr lang="cs-CZ" sz="2800" dirty="0"/>
              <a:t> (tvrdé x měkké skloňování)</a:t>
            </a:r>
          </a:p>
        </p:txBody>
      </p:sp>
    </p:spTree>
    <p:extLst>
      <p:ext uri="{BB962C8B-B14F-4D97-AF65-F5344CB8AC3E}">
        <p14:creationId xmlns:p14="http://schemas.microsoft.com/office/powerpoint/2010/main" val="282274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4413" y="160814"/>
            <a:ext cx="8915400" cy="50974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APELATIVA – maskulina </a:t>
            </a:r>
            <a:r>
              <a:rPr lang="cs-CZ" b="1" dirty="0" smtClean="0">
                <a:solidFill>
                  <a:srgbClr val="FF0000"/>
                </a:solidFill>
              </a:rPr>
              <a:t>ŽIVOTNÁ (ANIMATA)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2640" y="950976"/>
            <a:ext cx="9127173" cy="5596128"/>
          </a:xfrm>
        </p:spPr>
        <p:txBody>
          <a:bodyPr>
            <a:normAutofit/>
          </a:bodyPr>
          <a:lstStyle/>
          <a:p>
            <a:r>
              <a:rPr lang="cs-CZ" sz="2400" b="1" dirty="0"/>
              <a:t>I. typ s nulovou koncovkou (-</a:t>
            </a:r>
            <a:r>
              <a:rPr lang="cs-CZ" sz="2400" b="1" i="1" dirty="0"/>
              <a:t>Ø</a:t>
            </a:r>
            <a:r>
              <a:rPr lang="cs-CZ" sz="2400" b="1" dirty="0"/>
              <a:t>)</a:t>
            </a:r>
          </a:p>
          <a:p>
            <a:r>
              <a:rPr lang="cs-CZ" sz="2400" b="1" dirty="0"/>
              <a:t>II. typ s pozitivní koncovkou (vokalickou)</a:t>
            </a:r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812679"/>
              </p:ext>
            </p:extLst>
          </p:nvPr>
        </p:nvGraphicFramePr>
        <p:xfrm>
          <a:off x="2036064" y="1987298"/>
          <a:ext cx="9473183" cy="4754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94225"/>
                <a:gridCol w="1894225"/>
                <a:gridCol w="1894225"/>
                <a:gridCol w="1895254"/>
                <a:gridCol w="1895254"/>
              </a:tblGrid>
              <a:tr h="56850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typ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-Ø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-Ø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61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PÁN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MUŽ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PŘEDSEDA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SOUDCE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61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pán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muž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předseda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soudce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61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gen.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pána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muže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předsedy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soudce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861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acc.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pána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muže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předsedu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soudce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1191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nom. pl.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páni, pánové (dělníci, sousedé)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muži, mužové (lovci, učitelé)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předsedové (husiti, husité)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soudci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(dárci, dárcové)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16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58113" y="99854"/>
            <a:ext cx="8956484" cy="924274"/>
          </a:xfrm>
        </p:spPr>
        <p:txBody>
          <a:bodyPr/>
          <a:lstStyle/>
          <a:p>
            <a:r>
              <a:rPr lang="cs-CZ" dirty="0" smtClean="0"/>
              <a:t>Komentář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2080" y="1292352"/>
            <a:ext cx="10533888" cy="5565648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U substantiv s nulovou nominativní koncovkou (I. typ) spolurozhoduje o zařazení do příslušného deklinačního typu rovněž fonologická hodnota finály (tj. poslední hlásky tvarotvorného základu) - odtud </a:t>
            </a:r>
            <a:r>
              <a:rPr lang="cs-CZ" sz="2800" b="1" dirty="0"/>
              <a:t>"tvrdý" a "měkký" typ</a:t>
            </a:r>
            <a:r>
              <a:rPr lang="cs-CZ" sz="2800" dirty="0"/>
              <a:t> skloňování (PÁN X MUŽ).</a:t>
            </a:r>
          </a:p>
          <a:p>
            <a:r>
              <a:rPr lang="cs-CZ" sz="2800" dirty="0"/>
              <a:t>Substantiva s pozitivní nominativní koncovkou se rozdělují dle podoby této koncovky na typ: </a:t>
            </a:r>
            <a:r>
              <a:rPr lang="cs-CZ" sz="2800" i="1" dirty="0"/>
              <a:t>-a</a:t>
            </a:r>
            <a:r>
              <a:rPr lang="cs-CZ" sz="2800" dirty="0"/>
              <a:t> (PŘEDSEDA) a typ </a:t>
            </a:r>
            <a:r>
              <a:rPr lang="cs-CZ" sz="2800" i="1" dirty="0"/>
              <a:t>-e</a:t>
            </a:r>
            <a:r>
              <a:rPr lang="cs-CZ" sz="2800" dirty="0"/>
              <a:t> (SOUDCE</a:t>
            </a:r>
            <a:r>
              <a:rPr lang="cs-CZ" sz="2800" dirty="0" smtClean="0"/>
              <a:t>).</a:t>
            </a:r>
          </a:p>
          <a:p>
            <a:r>
              <a:rPr lang="cs-CZ" sz="2800" dirty="0" smtClean="0"/>
              <a:t>Pozn.: </a:t>
            </a:r>
            <a:r>
              <a:rPr lang="cs-CZ" sz="2800" i="1" dirty="0" smtClean="0"/>
              <a:t>V</a:t>
            </a:r>
            <a:r>
              <a:rPr lang="cs-CZ" sz="2800" i="1" dirty="0"/>
              <a:t> tabulce je vedle základního tvaru </a:t>
            </a:r>
            <a:r>
              <a:rPr lang="cs-CZ" sz="2800" i="1" dirty="0" err="1"/>
              <a:t>nom</a:t>
            </a:r>
            <a:r>
              <a:rPr lang="cs-CZ" sz="2800" i="1" dirty="0"/>
              <a:t>. </a:t>
            </a:r>
            <a:r>
              <a:rPr lang="cs-CZ" sz="2800" i="1" dirty="0" err="1"/>
              <a:t>sg</a:t>
            </a:r>
            <a:r>
              <a:rPr lang="cs-CZ" sz="2800" i="1" dirty="0"/>
              <a:t>. a opěrného tvaru gen. </a:t>
            </a:r>
            <a:r>
              <a:rPr lang="cs-CZ" sz="2800" i="1" dirty="0" err="1"/>
              <a:t>sg</a:t>
            </a:r>
            <a:r>
              <a:rPr lang="cs-CZ" sz="2800" i="1" dirty="0"/>
              <a:t>. (nutného u typu -Ø) uveden i tvar </a:t>
            </a:r>
            <a:r>
              <a:rPr lang="cs-CZ" sz="2800" i="1" dirty="0" err="1"/>
              <a:t>acc</a:t>
            </a:r>
            <a:r>
              <a:rPr lang="cs-CZ" sz="2800" i="1" dirty="0"/>
              <a:t>. </a:t>
            </a:r>
            <a:r>
              <a:rPr lang="cs-CZ" sz="2800" i="1" dirty="0" err="1"/>
              <a:t>sg</a:t>
            </a:r>
            <a:r>
              <a:rPr lang="cs-CZ" sz="2800" i="1" dirty="0"/>
              <a:t>., jenž ukazuje na typickou systémovou homomorfii životných maskulin, tj. </a:t>
            </a:r>
            <a:r>
              <a:rPr lang="cs-CZ" sz="2800" i="1" dirty="0" err="1"/>
              <a:t>acc</a:t>
            </a:r>
            <a:r>
              <a:rPr lang="cs-CZ" sz="2800" i="1" dirty="0"/>
              <a:t>. </a:t>
            </a:r>
            <a:r>
              <a:rPr lang="cs-CZ" sz="2800" i="1" dirty="0" err="1"/>
              <a:t>sg</a:t>
            </a:r>
            <a:r>
              <a:rPr lang="cs-CZ" sz="2800" i="1" dirty="0"/>
              <a:t>. = gen. </a:t>
            </a:r>
            <a:r>
              <a:rPr lang="cs-CZ" sz="2800" i="1" dirty="0" err="1"/>
              <a:t>sg</a:t>
            </a:r>
            <a:r>
              <a:rPr lang="cs-CZ" sz="2800" i="1" dirty="0"/>
              <a:t>. (vyjma typu -a), a dále tvar </a:t>
            </a:r>
            <a:r>
              <a:rPr lang="cs-CZ" sz="2800" i="1" dirty="0" err="1"/>
              <a:t>nom</a:t>
            </a:r>
            <a:r>
              <a:rPr lang="cs-CZ" sz="2800" i="1" dirty="0"/>
              <a:t>. </a:t>
            </a:r>
            <a:r>
              <a:rPr lang="cs-CZ" sz="2800" i="1" dirty="0" err="1"/>
              <a:t>pl</a:t>
            </a:r>
            <a:r>
              <a:rPr lang="cs-CZ" sz="2800" i="1" dirty="0"/>
              <a:t>. (především pro demonstraci </a:t>
            </a:r>
            <a:r>
              <a:rPr lang="cs-CZ" sz="2800" i="1" dirty="0" err="1"/>
              <a:t>dubletnosti</a:t>
            </a:r>
            <a:r>
              <a:rPr lang="cs-CZ" sz="2800" i="1" dirty="0"/>
              <a:t> tvarů).</a:t>
            </a:r>
          </a:p>
          <a:p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311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9616" y="231648"/>
            <a:ext cx="10004996" cy="7193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APELATIVA – maskulina </a:t>
            </a:r>
            <a:r>
              <a:rPr lang="cs-CZ" b="1" dirty="0" smtClean="0">
                <a:solidFill>
                  <a:srgbClr val="FF0000"/>
                </a:solidFill>
              </a:rPr>
              <a:t>NEŽIVOTNÁ (INANIMATA</a:t>
            </a:r>
            <a:r>
              <a:rPr lang="cs-CZ" b="1" dirty="0">
                <a:solidFill>
                  <a:srgbClr val="FF0000"/>
                </a:solidFill>
              </a:rPr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658649"/>
              </p:ext>
            </p:extLst>
          </p:nvPr>
        </p:nvGraphicFramePr>
        <p:xfrm>
          <a:off x="633985" y="1365503"/>
          <a:ext cx="11033758" cy="52303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77120"/>
                <a:gridCol w="3678319"/>
                <a:gridCol w="3678319"/>
              </a:tblGrid>
              <a:tr h="87161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Typ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-Ø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-Ø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178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Vzor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HRAD (JAZYK)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STROJ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178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</a:rPr>
                        <a:t>nom</a:t>
                      </a:r>
                      <a:r>
                        <a:rPr lang="cs-CZ" sz="1200" dirty="0">
                          <a:effectLst/>
                        </a:rPr>
                        <a:t>. </a:t>
                      </a:r>
                      <a:r>
                        <a:rPr lang="cs-CZ" sz="1200" dirty="0" err="1">
                          <a:effectLst/>
                        </a:rPr>
                        <a:t>sg</a:t>
                      </a:r>
                      <a:r>
                        <a:rPr lang="cs-CZ" sz="1200" dirty="0">
                          <a:effectLst/>
                        </a:rPr>
                        <a:t>.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hrad (jazyk)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stroj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178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gen.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hradu (jazyku/a)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stroje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178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acc. sg.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hrad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stroj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7161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nom. pl.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hrady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stroje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08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404654"/>
            <a:ext cx="8904003" cy="729202"/>
          </a:xfrm>
        </p:spPr>
        <p:txBody>
          <a:bodyPr/>
          <a:lstStyle/>
          <a:p>
            <a:r>
              <a:rPr lang="cs-CZ" dirty="0" smtClean="0"/>
              <a:t>Komentář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8528" y="1389888"/>
            <a:ext cx="9566084" cy="5169408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Maskulina neživotná mají v </a:t>
            </a:r>
            <a:r>
              <a:rPr lang="cs-CZ" sz="2800" dirty="0" err="1"/>
              <a:t>nom</a:t>
            </a:r>
            <a:r>
              <a:rPr lang="cs-CZ" sz="2800" dirty="0"/>
              <a:t>. </a:t>
            </a:r>
            <a:r>
              <a:rPr lang="cs-CZ" sz="2800" dirty="0" err="1"/>
              <a:t>sg</a:t>
            </a:r>
            <a:r>
              <a:rPr lang="cs-CZ" sz="2800" dirty="0"/>
              <a:t>. pouze nulový formant (nulovou koncovku), pozitivní koncovku v tomto pádu nemají vůbec. Představují tedy pouze jediný typ </a:t>
            </a:r>
            <a:r>
              <a:rPr lang="cs-CZ" sz="2800" i="1" dirty="0"/>
              <a:t>-Ø</a:t>
            </a:r>
            <a:r>
              <a:rPr lang="cs-CZ" sz="2800" dirty="0"/>
              <a:t>. Dle fonologického složení finály (poslední hlásky tvarotvorného základu) a dle opěrného tvaru gen. </a:t>
            </a:r>
            <a:r>
              <a:rPr lang="cs-CZ" sz="2800" dirty="0" err="1"/>
              <a:t>sg</a:t>
            </a:r>
            <a:r>
              <a:rPr lang="cs-CZ" sz="2800" dirty="0"/>
              <a:t>. se dělí na </a:t>
            </a:r>
            <a:r>
              <a:rPr lang="cs-CZ" sz="2800" b="1" dirty="0"/>
              <a:t>„typ tvrdý“ a „typ měkký“</a:t>
            </a:r>
            <a:r>
              <a:rPr lang="cs-CZ" sz="2800" dirty="0"/>
              <a:t> (HRAD X STROJ</a:t>
            </a:r>
            <a:r>
              <a:rPr lang="cs-CZ" sz="2800" dirty="0" smtClean="0"/>
              <a:t>).</a:t>
            </a:r>
          </a:p>
          <a:p>
            <a:r>
              <a:rPr lang="cs-CZ" sz="2800" dirty="0" smtClean="0"/>
              <a:t>Pozn.: </a:t>
            </a:r>
            <a:r>
              <a:rPr lang="cs-CZ" sz="2800" i="1" dirty="0"/>
              <a:t>Tvar gen. </a:t>
            </a:r>
            <a:r>
              <a:rPr lang="cs-CZ" sz="2800" i="1" dirty="0" err="1"/>
              <a:t>sg</a:t>
            </a:r>
            <a:r>
              <a:rPr lang="cs-CZ" sz="2800" i="1" dirty="0"/>
              <a:t>. uvedený v tabulce slouží jako tvar opěrný, tvar </a:t>
            </a:r>
            <a:r>
              <a:rPr lang="cs-CZ" sz="2800" i="1" dirty="0" err="1"/>
              <a:t>acc</a:t>
            </a:r>
            <a:r>
              <a:rPr lang="cs-CZ" sz="2800" i="1" dirty="0"/>
              <a:t>. </a:t>
            </a:r>
            <a:r>
              <a:rPr lang="cs-CZ" sz="2800" i="1" dirty="0" err="1"/>
              <a:t>sg</a:t>
            </a:r>
            <a:r>
              <a:rPr lang="cs-CZ" sz="2800" i="1" dirty="0"/>
              <a:t>. opět předvádí typickou systémovou homomorfii pro neživotná maskulina, tj. </a:t>
            </a:r>
            <a:r>
              <a:rPr lang="cs-CZ" sz="2800" i="1" dirty="0" err="1"/>
              <a:t>acc</a:t>
            </a:r>
            <a:r>
              <a:rPr lang="cs-CZ" sz="2800" i="1" dirty="0"/>
              <a:t>. </a:t>
            </a:r>
            <a:r>
              <a:rPr lang="cs-CZ" sz="2800" i="1" dirty="0" err="1"/>
              <a:t>sg</a:t>
            </a:r>
            <a:r>
              <a:rPr lang="cs-CZ" sz="2800" i="1" dirty="0"/>
              <a:t>. = </a:t>
            </a:r>
            <a:r>
              <a:rPr lang="cs-CZ" sz="2800" i="1" dirty="0" err="1"/>
              <a:t>nom</a:t>
            </a:r>
            <a:r>
              <a:rPr lang="cs-CZ" sz="2800" i="1" dirty="0"/>
              <a:t>. </a:t>
            </a:r>
            <a:r>
              <a:rPr lang="cs-CZ" sz="2800" i="1" dirty="0" err="1"/>
              <a:t>sg</a:t>
            </a:r>
            <a:r>
              <a:rPr lang="cs-CZ" sz="2800" i="1" dirty="0"/>
              <a:t>. Tvar </a:t>
            </a:r>
            <a:r>
              <a:rPr lang="cs-CZ" sz="2800" i="1" dirty="0" err="1"/>
              <a:t>nom</a:t>
            </a:r>
            <a:r>
              <a:rPr lang="cs-CZ" sz="2800" i="1" dirty="0"/>
              <a:t>. </a:t>
            </a:r>
            <a:r>
              <a:rPr lang="cs-CZ" sz="2800" i="1" dirty="0" err="1"/>
              <a:t>pl</a:t>
            </a:r>
            <a:r>
              <a:rPr lang="cs-CZ" sz="2800" i="1" dirty="0"/>
              <a:t>. je pak homomorfní s </a:t>
            </a:r>
            <a:r>
              <a:rPr lang="cs-CZ" sz="2800" i="1" dirty="0" err="1"/>
              <a:t>acc</a:t>
            </a:r>
            <a:r>
              <a:rPr lang="cs-CZ" sz="2800" i="1" dirty="0"/>
              <a:t>. </a:t>
            </a:r>
            <a:r>
              <a:rPr lang="cs-CZ" sz="2800" i="1" dirty="0" err="1"/>
              <a:t>pl</a:t>
            </a:r>
            <a:r>
              <a:rPr lang="cs-CZ" sz="2800" i="1" dirty="0"/>
              <a:t>. a </a:t>
            </a:r>
            <a:r>
              <a:rPr lang="cs-CZ" sz="2800" i="1" dirty="0" err="1"/>
              <a:t>voc</a:t>
            </a:r>
            <a:r>
              <a:rPr lang="cs-CZ" sz="2800" i="1" dirty="0"/>
              <a:t>. </a:t>
            </a:r>
            <a:r>
              <a:rPr lang="cs-CZ" sz="2800" i="1" dirty="0" err="1"/>
              <a:t>pl</a:t>
            </a:r>
            <a:r>
              <a:rPr lang="cs-CZ" sz="2800" i="1" dirty="0"/>
              <a:t>.</a:t>
            </a:r>
          </a:p>
          <a:p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817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</TotalTime>
  <Words>497</Words>
  <Application>Microsoft Office PowerPoint</Application>
  <PresentationFormat>Širokoúhlá obrazovka</PresentationFormat>
  <Paragraphs>198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Stébla</vt:lpstr>
      <vt:lpstr> Universitá degli Studi di Udine</vt:lpstr>
      <vt:lpstr>DEKLINACE českých substantiv</vt:lpstr>
      <vt:lpstr>Ad JMENNÝ ROD</vt:lpstr>
      <vt:lpstr>Vztah formy nom. sg.  a gramatického rodu</vt:lpstr>
      <vt:lpstr>Tzv. tvar opěrný </vt:lpstr>
      <vt:lpstr>APELATIVA – maskulina ŽIVOTNÁ (ANIMATA)</vt:lpstr>
      <vt:lpstr>Komentář</vt:lpstr>
      <vt:lpstr>APELATIVA – maskulina NEŽIVOTNÁ (INANIMATA)</vt:lpstr>
      <vt:lpstr>Komentář</vt:lpstr>
      <vt:lpstr>APELATIVA – feminina</vt:lpstr>
      <vt:lpstr>Prezentace aplikace PowerPoint</vt:lpstr>
      <vt:lpstr>Komentář</vt:lpstr>
      <vt:lpstr>APELATIVA – neutra</vt:lpstr>
      <vt:lpstr>Komentář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SLOVO A JEHO STRUKTURA</dc:title>
  <dc:creator>Bozena</dc:creator>
  <cp:lastModifiedBy>Bozena</cp:lastModifiedBy>
  <cp:revision>19</cp:revision>
  <dcterms:created xsi:type="dcterms:W3CDTF">2014-04-03T21:21:11Z</dcterms:created>
  <dcterms:modified xsi:type="dcterms:W3CDTF">2015-11-18T11:34:04Z</dcterms:modified>
</cp:coreProperties>
</file>